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0" r:id="rId3"/>
    <p:sldId id="257" r:id="rId4"/>
    <p:sldId id="261" r:id="rId5"/>
    <p:sldId id="263" r:id="rId6"/>
    <p:sldId id="266" r:id="rId7"/>
    <p:sldId id="270" r:id="rId8"/>
    <p:sldId id="258" r:id="rId9"/>
    <p:sldId id="265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217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566" tIns="46781" rIns="93566" bIns="4678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566" tIns="46781" rIns="93566" bIns="46781" rtlCol="0"/>
          <a:lstStyle>
            <a:lvl1pPr algn="r">
              <a:defRPr sz="1200"/>
            </a:lvl1pPr>
          </a:lstStyle>
          <a:p>
            <a:fld id="{89C71812-C1BF-4BB3-9A50-3485BB4906B4}" type="datetimeFigureOut">
              <a:rPr lang="en-US" smtClean="0"/>
              <a:pPr/>
              <a:t>11/1/2014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3566" tIns="46781" rIns="93566" bIns="4678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</p:spPr>
        <p:txBody>
          <a:bodyPr vert="horz" lIns="93566" tIns="46781" rIns="93566" bIns="46781" rtlCol="0" anchor="b"/>
          <a:lstStyle>
            <a:lvl1pPr algn="r">
              <a:defRPr sz="1200"/>
            </a:lvl1pPr>
          </a:lstStyle>
          <a:p>
            <a:fld id="{BF628A55-FCDC-4F66-A24B-DC250D4840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1903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BC50E5-C628-4EEA-8FF6-93207A90083C}" type="datetimeFigureOut">
              <a:rPr lang="en-US" smtClean="0"/>
              <a:pPr/>
              <a:t>11/1/2014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B29980-8A50-490E-AC53-49FD69F5A6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232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B29980-8A50-490E-AC53-49FD69F5A63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022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ADE54-4FC6-418F-9FBA-DA9764D7A355}" type="datetimeFigureOut">
              <a:rPr lang="en-US" smtClean="0"/>
              <a:pPr/>
              <a:t>11/1/2014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272E8-3025-4B53-B91F-C5F24F6010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ADE54-4FC6-418F-9FBA-DA9764D7A355}" type="datetimeFigureOut">
              <a:rPr lang="en-US" smtClean="0"/>
              <a:pPr/>
              <a:t>11/1/2014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272E8-3025-4B53-B91F-C5F24F6010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ADE54-4FC6-418F-9FBA-DA9764D7A355}" type="datetimeFigureOut">
              <a:rPr lang="en-US" smtClean="0"/>
              <a:pPr/>
              <a:t>11/1/2014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272E8-3025-4B53-B91F-C5F24F6010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ADE54-4FC6-418F-9FBA-DA9764D7A355}" type="datetimeFigureOut">
              <a:rPr lang="en-US" smtClean="0"/>
              <a:pPr/>
              <a:t>11/1/2014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272E8-3025-4B53-B91F-C5F24F6010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ADE54-4FC6-418F-9FBA-DA9764D7A355}" type="datetimeFigureOut">
              <a:rPr lang="en-US" smtClean="0"/>
              <a:pPr/>
              <a:t>11/1/2014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5D272E8-3025-4B53-B91F-C5F24F6010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ADE54-4FC6-418F-9FBA-DA9764D7A355}" type="datetimeFigureOut">
              <a:rPr lang="en-US" smtClean="0"/>
              <a:pPr/>
              <a:t>11/1/2014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272E8-3025-4B53-B91F-C5F24F6010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ADE54-4FC6-418F-9FBA-DA9764D7A355}" type="datetimeFigureOut">
              <a:rPr lang="en-US" smtClean="0"/>
              <a:pPr/>
              <a:t>11/1/2014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272E8-3025-4B53-B91F-C5F24F6010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ADE54-4FC6-418F-9FBA-DA9764D7A355}" type="datetimeFigureOut">
              <a:rPr lang="en-US" smtClean="0"/>
              <a:pPr/>
              <a:t>11/1/2014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272E8-3025-4B53-B91F-C5F24F6010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ADE54-4FC6-418F-9FBA-DA9764D7A355}" type="datetimeFigureOut">
              <a:rPr lang="en-US" smtClean="0"/>
              <a:pPr/>
              <a:t>11/1/2014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272E8-3025-4B53-B91F-C5F24F6010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ADE54-4FC6-418F-9FBA-DA9764D7A355}" type="datetimeFigureOut">
              <a:rPr lang="en-US" smtClean="0"/>
              <a:pPr/>
              <a:t>11/1/2014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272E8-3025-4B53-B91F-C5F24F6010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ADE54-4FC6-418F-9FBA-DA9764D7A355}" type="datetimeFigureOut">
              <a:rPr lang="en-US" smtClean="0"/>
              <a:pPr/>
              <a:t>11/1/2014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272E8-3025-4B53-B91F-C5F24F6010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3CADE54-4FC6-418F-9FBA-DA9764D7A355}" type="datetimeFigureOut">
              <a:rPr lang="en-US" smtClean="0"/>
              <a:pPr/>
              <a:t>11/1/2014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5D272E8-3025-4B53-B91F-C5F24F6010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4648200"/>
          </a:xfrm>
        </p:spPr>
        <p:txBody>
          <a:bodyPr>
            <a:noAutofit/>
          </a:bodyPr>
          <a:lstStyle/>
          <a:p>
            <a:pPr algn="ctr">
              <a:spcBef>
                <a:spcPts val="2400"/>
              </a:spcBef>
            </a:pPr>
            <a:r>
              <a:rPr lang="en-US" sz="4400" dirty="0" smtClean="0">
                <a:solidFill>
                  <a:srgbClr val="FFFF00"/>
                </a:solidFill>
              </a:rPr>
              <a:t>Structural Licensing</a:t>
            </a:r>
            <a:br>
              <a:rPr lang="en-US" sz="4400" dirty="0" smtClean="0">
                <a:solidFill>
                  <a:srgbClr val="FFFF00"/>
                </a:solidFill>
              </a:rPr>
            </a:br>
            <a:r>
              <a:rPr lang="en-US" sz="2800" dirty="0" smtClean="0">
                <a:solidFill>
                  <a:srgbClr val="FFFF00"/>
                </a:solidFill>
              </a:rPr>
              <a:t>IN</a:t>
            </a:r>
            <a:br>
              <a:rPr lang="en-US" sz="2800" dirty="0" smtClean="0">
                <a:solidFill>
                  <a:srgbClr val="FFFF00"/>
                </a:solidFill>
              </a:rPr>
            </a:br>
            <a:r>
              <a:rPr lang="en-US" sz="2800" dirty="0" smtClean="0">
                <a:solidFill>
                  <a:srgbClr val="FFFF00"/>
                </a:solidFill>
              </a:rPr>
              <a:t>FLORIDA</a:t>
            </a:r>
            <a:r>
              <a:rPr lang="en-US" sz="4400" dirty="0" smtClean="0">
                <a:solidFill>
                  <a:srgbClr val="FFFF00"/>
                </a:solidFill>
              </a:rPr>
              <a:t/>
            </a:r>
            <a:br>
              <a:rPr lang="en-US" sz="4400" dirty="0" smtClean="0">
                <a:solidFill>
                  <a:srgbClr val="FFFF00"/>
                </a:solidFill>
              </a:rPr>
            </a:br>
            <a:r>
              <a:rPr lang="en-US" sz="3600" dirty="0" smtClean="0">
                <a:solidFill>
                  <a:srgbClr val="FFFF00"/>
                </a:solidFill>
              </a:rPr>
              <a:t/>
            </a:r>
            <a:br>
              <a:rPr lang="en-US" sz="3600" dirty="0" smtClean="0">
                <a:solidFill>
                  <a:srgbClr val="FFFF00"/>
                </a:solidFill>
              </a:rPr>
            </a:br>
            <a:r>
              <a:rPr lang="en-US" sz="3600" dirty="0" smtClean="0">
                <a:solidFill>
                  <a:srgbClr val="FFFF00"/>
                </a:solidFill>
              </a:rPr>
              <a:t> Why do we need it, </a:t>
            </a:r>
            <a:br>
              <a:rPr lang="en-US" sz="3600" dirty="0" smtClean="0">
                <a:solidFill>
                  <a:srgbClr val="FFFF00"/>
                </a:solidFill>
              </a:rPr>
            </a:br>
            <a:r>
              <a:rPr lang="en-US" sz="3600" dirty="0" smtClean="0">
                <a:solidFill>
                  <a:srgbClr val="FFFF00"/>
                </a:solidFill>
              </a:rPr>
              <a:t>Does it really matter, </a:t>
            </a:r>
            <a:br>
              <a:rPr lang="en-US" sz="3600" dirty="0" smtClean="0">
                <a:solidFill>
                  <a:srgbClr val="FFFF00"/>
                </a:solidFill>
              </a:rPr>
            </a:br>
            <a:r>
              <a:rPr lang="en-US" sz="3600" cap="none" dirty="0" smtClean="0">
                <a:solidFill>
                  <a:srgbClr val="FFFF00"/>
                </a:solidFill>
              </a:rPr>
              <a:t>and</a:t>
            </a:r>
            <a:r>
              <a:rPr lang="en-US" sz="3600" dirty="0" smtClean="0">
                <a:solidFill>
                  <a:srgbClr val="FFFF00"/>
                </a:solidFill>
              </a:rPr>
              <a:t> What’s next?</a:t>
            </a:r>
            <a:br>
              <a:rPr lang="en-US" sz="3600" dirty="0" smtClean="0">
                <a:solidFill>
                  <a:srgbClr val="FFFF00"/>
                </a:solidFill>
              </a:rPr>
            </a:b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81600"/>
            <a:ext cx="6400800" cy="11430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b="1" dirty="0" smtClean="0">
                <a:solidFill>
                  <a:srgbClr val="FFFF00"/>
                </a:solidFill>
              </a:rPr>
              <a:t>By:</a:t>
            </a:r>
          </a:p>
          <a:p>
            <a:pPr algn="ctr"/>
            <a:r>
              <a:rPr lang="en-US" b="1" dirty="0" smtClean="0">
                <a:solidFill>
                  <a:srgbClr val="FFFF00"/>
                </a:solidFill>
              </a:rPr>
              <a:t>FLORIDA STRUCTURAL ENGINEERS ASSOCIATION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latin typeface="Arial Black" pitchFamily="34" charset="0"/>
              </a:rPr>
              <a:t>The Problem</a:t>
            </a:r>
            <a:endParaRPr lang="en-US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We’ve had ‘the problem’ in the past.</a:t>
            </a:r>
          </a:p>
          <a:p>
            <a:pPr lvl="1"/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Harbour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Cay Condominium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Turner Agricultural center</a:t>
            </a:r>
          </a:p>
          <a:p>
            <a:pPr lvl="1"/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Berkman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Plaza II</a:t>
            </a:r>
          </a:p>
          <a:p>
            <a:pPr lvl="1"/>
            <a:endParaRPr lang="en-US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We have ‘the problem’ today.</a:t>
            </a:r>
          </a:p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We’ll continue to have ‘the problem’ in the future unless we do something.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latin typeface="Arial Black" pitchFamily="34" charset="0"/>
              </a:rPr>
              <a:t>Failure of the 6 E’s</a:t>
            </a:r>
            <a:endParaRPr lang="en-US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Education</a:t>
            </a:r>
            <a:endParaRPr lang="en-US" sz="20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Experience</a:t>
            </a:r>
            <a:endParaRPr lang="en-US" sz="20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Examination</a:t>
            </a:r>
            <a:endParaRPr lang="en-US" sz="20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Ethics</a:t>
            </a:r>
            <a:endParaRPr lang="en-US" sz="20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Enforcement</a:t>
            </a:r>
          </a:p>
          <a:p>
            <a:pPr lvl="1"/>
            <a:endParaRPr lang="en-US" sz="21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latin typeface="Arial Black" pitchFamily="34" charset="0"/>
              </a:rPr>
              <a:t>Changes to the 6 E’s</a:t>
            </a:r>
            <a:endParaRPr lang="en-US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09160"/>
          </a:xfrm>
        </p:spPr>
        <p:txBody>
          <a:bodyPr>
            <a:normAutofit fontScale="92500" lnSpcReduction="20000"/>
          </a:bodyPr>
          <a:lstStyle/>
          <a:p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Education</a:t>
            </a:r>
          </a:p>
          <a:p>
            <a:pPr lvl="1"/>
            <a:r>
              <a:rPr lang="en-U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Emphasize structural classes</a:t>
            </a:r>
          </a:p>
          <a:p>
            <a:pPr lvl="1"/>
            <a:r>
              <a:rPr lang="en-U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CEUs and PDHs – in the area of practice.</a:t>
            </a:r>
          </a:p>
          <a:p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Experience</a:t>
            </a:r>
          </a:p>
          <a:p>
            <a:pPr lvl="1"/>
            <a:r>
              <a:rPr lang="en-U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Require experience in the area of practice.</a:t>
            </a:r>
          </a:p>
          <a:p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Examination</a:t>
            </a:r>
          </a:p>
          <a:p>
            <a:pPr lvl="1"/>
            <a:r>
              <a:rPr lang="en-U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Required examination in the area of practice (S.E.).</a:t>
            </a:r>
          </a:p>
          <a:p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Ethics</a:t>
            </a:r>
          </a:p>
          <a:p>
            <a:pPr lvl="1"/>
            <a:r>
              <a:rPr lang="en-U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Must be taught and emphasized.</a:t>
            </a:r>
          </a:p>
          <a:p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Enforcement</a:t>
            </a:r>
          </a:p>
          <a:p>
            <a:pPr lvl="1"/>
            <a:r>
              <a:rPr lang="en-US" sz="2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Define the qualifications of a structural engineer.</a:t>
            </a:r>
          </a:p>
          <a:p>
            <a:pPr lvl="1"/>
            <a:r>
              <a:rPr lang="en-US" sz="2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Add specific definitions to define ‘area of practice.’</a:t>
            </a:r>
          </a:p>
          <a:p>
            <a:pPr lvl="1"/>
            <a:endParaRPr lang="en-US" sz="21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Arial Black" pitchFamily="34" charset="0"/>
              </a:rPr>
              <a:t>The 6th 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15240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9600" b="1" dirty="0" smtClean="0">
                <a:solidFill>
                  <a:srgbClr val="FFFF00"/>
                </a:solidFill>
                <a:latin typeface="Arial Black" pitchFamily="34" charset="0"/>
              </a:rPr>
              <a:t>EGO</a:t>
            </a:r>
            <a:endParaRPr lang="en-US" sz="96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4" name="&quot;No&quot; Symbol 3"/>
          <p:cNvSpPr/>
          <p:nvPr/>
        </p:nvSpPr>
        <p:spPr>
          <a:xfrm>
            <a:off x="3429000" y="1143000"/>
            <a:ext cx="2362200" cy="2438400"/>
          </a:xfrm>
          <a:prstGeom prst="noSmoking">
            <a:avLst/>
          </a:prstGeom>
          <a:solidFill>
            <a:srgbClr val="C00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3733800"/>
            <a:ext cx="74676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Structural Licensing isn’t about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the individual engineer.</a:t>
            </a:r>
          </a:p>
          <a:p>
            <a:endParaRPr lang="en-US" sz="2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It’s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an aid to help us fulfill 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our ethical obligation to: “Hold paramount and safeguard the health, safety and welfare of the public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.”</a:t>
            </a:r>
            <a:endParaRPr lang="en-US" sz="2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FFFF00"/>
                </a:solidFill>
              </a:rPr>
              <a:t>Who gets hurt?</a:t>
            </a:r>
            <a:endParaRPr lang="en-US" sz="6600" dirty="0">
              <a:solidFill>
                <a:srgbClr val="FFFF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2895600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100" b="1" i="0" u="none" strike="noStrike" kern="1200" cap="none" spc="0" normalizeH="0" baseline="0" noProof="0" dirty="0">
              <a:ln w="6350">
                <a:noFill/>
              </a:ln>
              <a:solidFill>
                <a:srgbClr val="FFFF00"/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1447800"/>
            <a:ext cx="8229600" cy="1219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  <a:defRPr/>
            </a:pPr>
            <a:endParaRPr lang="en-US" sz="6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  <a:defRPr/>
            </a:pPr>
            <a:r>
              <a:rPr lang="en-US" sz="6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The Public</a:t>
            </a: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  <a:defRPr/>
            </a:pPr>
            <a:r>
              <a:rPr lang="en-US" sz="6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The Profession</a:t>
            </a:r>
            <a:endParaRPr lang="en-US" sz="6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133600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Do buildings have to fall down and people die before we do something about an obvious and preventable problem?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457200"/>
            <a:ext cx="8229600" cy="2209800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FFFF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Are </a:t>
            </a:r>
            <a:r>
              <a:rPr lang="en-US" sz="4800" b="1" dirty="0" smtClean="0">
                <a:ln w="6350">
                  <a:noFill/>
                </a:ln>
                <a:solidFill>
                  <a:srgbClr val="FFFF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buildings</a:t>
            </a:r>
            <a:r>
              <a:rPr kumimoji="0" lang="en-US" sz="48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FFFF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falling</a:t>
            </a:r>
            <a:r>
              <a:rPr kumimoji="0" lang="en-US" sz="4800" b="1" i="0" u="none" strike="noStrike" kern="1200" cap="none" spc="0" normalizeH="0" noProof="0" dirty="0" smtClean="0">
                <a:ln w="6350">
                  <a:noFill/>
                </a:ln>
                <a:solidFill>
                  <a:srgbClr val="FFFF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down now?  Show me the bodies!</a:t>
            </a:r>
            <a:endParaRPr kumimoji="0" lang="en-US" sz="4800" b="1" i="0" u="none" strike="noStrike" kern="1200" cap="none" spc="0" normalizeH="0" baseline="0" noProof="0" dirty="0">
              <a:ln w="6350">
                <a:noFill/>
              </a:ln>
              <a:solidFill>
                <a:srgbClr val="FFFF00"/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Arial Black" pitchFamily="34" charset="0"/>
              </a:rPr>
              <a:t>Structural Licensing</a:t>
            </a:r>
            <a:br>
              <a:rPr lang="en-US" dirty="0" smtClean="0">
                <a:solidFill>
                  <a:srgbClr val="FFFF00"/>
                </a:solidFill>
                <a:latin typeface="Arial Black" pitchFamily="34" charset="0"/>
              </a:rPr>
            </a:br>
            <a:r>
              <a:rPr lang="en-US" dirty="0" smtClean="0">
                <a:solidFill>
                  <a:srgbClr val="FFFF00"/>
                </a:solidFill>
                <a:latin typeface="Arial Black" pitchFamily="34" charset="0"/>
              </a:rPr>
              <a:t>and Practice 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sz="33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r>
              <a:rPr lang="en-US" sz="33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By themselves, structural licensing and Practice Acts won’t fix all of the problems.  We must actively seek to improve all 6 E’s.</a:t>
            </a:r>
          </a:p>
          <a:p>
            <a:endParaRPr lang="en-US" sz="33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r>
              <a:rPr lang="en-US" sz="33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But they’re </a:t>
            </a:r>
            <a:r>
              <a:rPr lang="en-US" sz="33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ONE BIG</a:t>
            </a:r>
            <a:r>
              <a:rPr lang="en-US" sz="33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step in the right direction.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756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“The truth is incontrovertible. Malice may attack it, ignorance may deride it, but in the end, there it is.”</a:t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/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			</a:t>
            </a:r>
            <a:r>
              <a:rPr lang="en-US" sz="3200" dirty="0" smtClean="0">
                <a:solidFill>
                  <a:srgbClr val="FFFF00"/>
                </a:solidFill>
              </a:rPr>
              <a:t>Winston Churchill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SEA 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FSEA Presentation</Template>
  <TotalTime>9</TotalTime>
  <Words>269</Words>
  <Application>Microsoft Office PowerPoint</Application>
  <PresentationFormat>On-screen Show (4:3)</PresentationFormat>
  <Paragraphs>48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 Black</vt:lpstr>
      <vt:lpstr>Book Antiqua</vt:lpstr>
      <vt:lpstr>Calibri</vt:lpstr>
      <vt:lpstr>Lucida Sans</vt:lpstr>
      <vt:lpstr>Wingdings</vt:lpstr>
      <vt:lpstr>Wingdings 2</vt:lpstr>
      <vt:lpstr>Wingdings 3</vt:lpstr>
      <vt:lpstr>FSEA Presentation</vt:lpstr>
      <vt:lpstr>Structural Licensing IN FLORIDA   Why do we need it,  Does it really matter,  and What’s next? </vt:lpstr>
      <vt:lpstr>The Problem</vt:lpstr>
      <vt:lpstr>Failure of the 6 E’s</vt:lpstr>
      <vt:lpstr>Changes to the 6 E’s</vt:lpstr>
      <vt:lpstr>The 6th E</vt:lpstr>
      <vt:lpstr>Who gets hurt?</vt:lpstr>
      <vt:lpstr>PowerPoint Presentation</vt:lpstr>
      <vt:lpstr>Structural Licensing and Practice Acts</vt:lpstr>
      <vt:lpstr>“The truth is incontrovertible. Malice may attack it, ignorance may deride it, but in the end, there it is.”     Winston Churchill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Structural Licensing IN FLORIDA   Why do we need it,  Does it really matter,  and What’s next?</dc:title>
  <dc:creator>Roger</dc:creator>
  <cp:lastModifiedBy>jonguthrie</cp:lastModifiedBy>
  <cp:revision>3</cp:revision>
  <cp:lastPrinted>2008-10-27T21:41:38Z</cp:lastPrinted>
  <dcterms:created xsi:type="dcterms:W3CDTF">2010-06-08T15:32:45Z</dcterms:created>
  <dcterms:modified xsi:type="dcterms:W3CDTF">2014-11-01T21:45:09Z</dcterms:modified>
</cp:coreProperties>
</file>